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70" r:id="rId4"/>
    <p:sldId id="258" r:id="rId5"/>
    <p:sldId id="271" r:id="rId6"/>
    <p:sldId id="272" r:id="rId7"/>
    <p:sldId id="274" r:id="rId8"/>
    <p:sldId id="275" r:id="rId9"/>
    <p:sldId id="277" r:id="rId10"/>
    <p:sldId id="261" r:id="rId11"/>
    <p:sldId id="262" r:id="rId12"/>
    <p:sldId id="264" r:id="rId13"/>
    <p:sldId id="269" r:id="rId1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338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Hook: Start with '3 seconds. That's all you have.' Make eye contact, pause for dramatic effect. Frame this as an opportunity, not a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Don't shame the current state. Frame as 'opportunity for improvement'. Use hand gestures to emphasize the 3-second countdown.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Use hand gestures to show timeline progression. Emphasize that Lighthouse measures user experience, not just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'Not every component needs this—start with leaf components.' Show the dramatic reduction in CPU usage.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Show the dramatic difference between blocking and non-blocking font loading. Emphasize the FCP improvement.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Have a backup video in case of technical difficulties. Show the dramatic improvement in real-time.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End on a positive note. Encourage follow-up conversations. Thank the audience for their attention.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336" y="1769541"/>
            <a:ext cx="9437576" cy="1828801"/>
          </a:xfrm>
        </p:spPr>
        <p:txBody>
          <a:bodyPr anchor="b">
            <a:normAutofit/>
          </a:bodyPr>
          <a:lstStyle>
            <a:lvl1pPr algn="ctr">
              <a:defRPr sz="539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336" y="3598339"/>
            <a:ext cx="943757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0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9" y="547807"/>
            <a:ext cx="10139158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68" y="4565255"/>
            <a:ext cx="10352629" cy="543472"/>
          </a:xfrm>
        </p:spPr>
        <p:txBody>
          <a:bodyPr anchor="b">
            <a:normAutofit/>
          </a:bodyPr>
          <a:lstStyle>
            <a:lvl1pPr algn="ctr">
              <a:defRPr sz="27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045" y="695010"/>
            <a:ext cx="9842782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5108728"/>
            <a:ext cx="10351066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8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8437"/>
            <a:ext cx="10351066" cy="353434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295180"/>
            <a:ext cx="10351067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0"/>
            <a:ext cx="9300329" cy="299290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196" y="3610033"/>
            <a:ext cx="8750020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304353"/>
            <a:ext cx="10351067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342" y="88479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1981" y="292825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6682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6" y="2126943"/>
            <a:ext cx="10351067" cy="25118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47" y="4650556"/>
            <a:ext cx="1034950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75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557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557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5553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0279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498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4498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67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8" y="1818215"/>
            <a:ext cx="333910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3" y="1818215"/>
            <a:ext cx="333910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84" y="1818215"/>
            <a:ext cx="333910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556" y="609600"/>
            <a:ext cx="10351067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557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7837" y="1938918"/>
            <a:ext cx="3091563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557" y="4480369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631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4559" y="1939094"/>
            <a:ext cx="3091563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0279" y="4480368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623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3595" y="1934432"/>
            <a:ext cx="3091563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4498" y="4480366"/>
            <a:ext cx="330012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6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2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0729" y="609600"/>
            <a:ext cx="2283892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558" y="609600"/>
            <a:ext cx="7914810" cy="5181601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01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44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1761068"/>
            <a:ext cx="9588052" cy="1828813"/>
          </a:xfrm>
        </p:spPr>
        <p:txBody>
          <a:bodyPr anchor="b"/>
          <a:lstStyle>
            <a:lvl1pPr algn="ctr">
              <a:defRPr sz="3999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3589879"/>
            <a:ext cx="9588052" cy="1507054"/>
          </a:xfrm>
        </p:spPr>
        <p:txBody>
          <a:bodyPr anchor="t"/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4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58" y="1732449"/>
            <a:ext cx="5059179" cy="4058750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277" y="1732450"/>
            <a:ext cx="5063346" cy="405875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7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7" y="1734507"/>
            <a:ext cx="5087747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76" y="1734507"/>
            <a:ext cx="5087747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610" y="1835254"/>
            <a:ext cx="487507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610" y="2380138"/>
            <a:ext cx="4875074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3328" y="1835255"/>
            <a:ext cx="4894055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3328" y="2380138"/>
            <a:ext cx="4894055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9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0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69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3705924" cy="182191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369" y="609600"/>
            <a:ext cx="6410254" cy="51816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2431518"/>
            <a:ext cx="3705924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93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65" y="609600"/>
            <a:ext cx="3583233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8" y="609923"/>
            <a:ext cx="5933403" cy="1829338"/>
          </a:xfrm>
        </p:spPr>
        <p:txBody>
          <a:bodyPr anchor="b">
            <a:noAutofit/>
          </a:bodyPr>
          <a:lstStyle>
            <a:lvl1pPr algn="ctr">
              <a:defRPr sz="3199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0613" y="763702"/>
            <a:ext cx="3274898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8" y="2439261"/>
            <a:ext cx="5933403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2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557" y="1732450"/>
            <a:ext cx="1035106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6736" y="588327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558" y="5883276"/>
            <a:ext cx="667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3" y="5883276"/>
            <a:ext cx="753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48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063" rtl="0" eaLnBrk="1" latinLnBrk="0" hangingPunct="1">
        <a:spcBef>
          <a:spcPct val="0"/>
        </a:spcBef>
        <a:buNone/>
        <a:defRPr sz="3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784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692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584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498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399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079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163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526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9081" y="2011680"/>
            <a:ext cx="1100743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rPr lang="en-IN" sz="4800" b="1" dirty="0"/>
              <a:t>Website Optimization beyond Lighthouse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359742" y="3283974"/>
            <a:ext cx="72207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FF6600"/>
                </a:solidFill>
              </a:defRPr>
            </a:pPr>
            <a:r>
              <a:rPr lang="en-IN" sz="2400" dirty="0" err="1"/>
              <a:t>kuch</a:t>
            </a:r>
            <a:r>
              <a:rPr lang="en-IN" sz="2400" dirty="0"/>
              <a:t> </a:t>
            </a:r>
            <a:r>
              <a:rPr lang="en-IN" sz="2400" dirty="0" err="1"/>
              <a:t>cheezein</a:t>
            </a:r>
            <a:r>
              <a:rPr lang="en-IN" sz="2400" dirty="0"/>
              <a:t> </a:t>
            </a:r>
            <a:r>
              <a:rPr lang="en-IN" sz="2400" dirty="0" err="1"/>
              <a:t>dikh’ti</a:t>
            </a:r>
            <a:r>
              <a:rPr lang="en-IN" sz="2400" dirty="0"/>
              <a:t> </a:t>
            </a:r>
            <a:r>
              <a:rPr lang="en-IN" sz="2400" dirty="0" err="1"/>
              <a:t>nahi</a:t>
            </a:r>
            <a:r>
              <a:rPr lang="en-IN" sz="2400" dirty="0"/>
              <a:t> hain… par </a:t>
            </a:r>
            <a:r>
              <a:rPr lang="en-IN" sz="2400" dirty="0" err="1"/>
              <a:t>hoti</a:t>
            </a:r>
            <a:r>
              <a:rPr lang="en-IN" sz="2400" dirty="0"/>
              <a:t> </a:t>
            </a:r>
            <a:r>
              <a:rPr lang="en-IN" sz="2400" dirty="0" err="1"/>
              <a:t>zarur</a:t>
            </a:r>
            <a:r>
              <a:rPr lang="en-IN" sz="2400" dirty="0"/>
              <a:t> hain.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457200"/>
            <a:ext cx="103601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</a:defRPr>
            </a:pPr>
            <a:r>
              <a:rPr dirty="0" err="1"/>
              <a:t>OnPush</a:t>
            </a:r>
            <a:r>
              <a:rPr dirty="0"/>
              <a:t>: Smarter Change Detection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28800"/>
            <a:ext cx="10360152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C8C8C8"/>
                </a:solidFill>
              </a:defRPr>
            </a:pPr>
            <a:r>
              <a:t>The Problem: Every HTTP request triggers change detection across the entire component tree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743200"/>
            <a:ext cx="8531352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00CCCC"/>
                </a:solidFill>
                <a:latin typeface="Courier New"/>
              </a:defRPr>
            </a:pPr>
            <a:r>
              <a:rPr dirty="0"/>
              <a:t>@Component({</a:t>
            </a:r>
            <a:br>
              <a:rPr dirty="0"/>
            </a:br>
            <a:r>
              <a:rPr dirty="0"/>
              <a:t>  selector: 'app-dashboard',</a:t>
            </a:r>
            <a:br>
              <a:rPr dirty="0"/>
            </a:br>
            <a:r>
              <a:rPr dirty="0"/>
              <a:t>  </a:t>
            </a:r>
            <a:r>
              <a:rPr dirty="0" err="1"/>
              <a:t>templateUrl</a:t>
            </a:r>
            <a:r>
              <a:rPr dirty="0"/>
              <a:t>: './dashboard.component.html',</a:t>
            </a:r>
            <a:br>
              <a:rPr dirty="0"/>
            </a:br>
            <a:r>
              <a:rPr dirty="0"/>
              <a:t>  </a:t>
            </a:r>
            <a:r>
              <a:rPr dirty="0" err="1"/>
              <a:t>changeDetection</a:t>
            </a:r>
            <a:r>
              <a:rPr dirty="0"/>
              <a:t>: </a:t>
            </a:r>
            <a:r>
              <a:rPr dirty="0" err="1"/>
              <a:t>ChangeDetectionStrategy.OnPush</a:t>
            </a:r>
            <a:br>
              <a:rPr dirty="0"/>
            </a:br>
            <a:r>
              <a:rPr dirty="0"/>
              <a:t>})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4572000"/>
            <a:ext cx="85313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34A853"/>
                </a:solidFill>
              </a:defRPr>
            </a:pPr>
            <a:r>
              <a:t>Impact: 40-60% reduction in change detection cycles • TTI improvement: ~1-2 seconds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457200"/>
            <a:ext cx="103601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FFFFFF"/>
                </a:solidFill>
              </a:defRPr>
            </a:pPr>
            <a:r>
              <a:t>Async Font Loading: Don't Block the Critical Path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28800"/>
            <a:ext cx="10360152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C8C8C8"/>
                </a:solidFill>
              </a:defRPr>
            </a:pPr>
            <a:r>
              <a:t>Current Problem: These block rendering!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560320"/>
            <a:ext cx="8531352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">
                <a:solidFill>
                  <a:srgbClr val="FF6464"/>
                </a:solidFill>
                <a:latin typeface="Courier New"/>
              </a:defRPr>
            </a:pPr>
            <a:r>
              <a:t>&lt;link href="https://fonts.googleapis.com/css2?family=Roboto:wght@300;400;500&amp;display=swap" rel="stylesheet"&gt;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10360152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34A853"/>
                </a:solidFill>
              </a:defRPr>
            </a:pPr>
            <a:r>
              <a:t>Optimized Approach: Preconnect + Async Load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389120"/>
            <a:ext cx="10360152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>
                <a:solidFill>
                  <a:srgbClr val="00CCCC"/>
                </a:solidFill>
                <a:latin typeface="Courier New"/>
              </a:defRPr>
            </a:pPr>
            <a:r>
              <a:t>&lt;!-- Preconnect to speed up DNS/TCP/TLS --&gt;</a:t>
            </a:r>
            <a:br/>
            <a:r>
              <a:t>&lt;link rel="preconnect" href="https://fonts.googleapis.com"&gt;</a:t>
            </a:r>
            <a:br/>
            <a:r>
              <a:t>&lt;link rel="preconnect" href="https://fonts.gstatic.com" crossorigin&gt;</a:t>
            </a:r>
            <a:br/>
            <a:br/>
            <a:r>
              <a:t>&lt;!-- Async load with font-display: swap --&gt;</a:t>
            </a:r>
            <a:br/>
            <a:r>
              <a:t>&lt;link href="https://fonts.googleapis.com/css2?family=Roboto:wght@300;400;500&amp;display=swap"</a:t>
            </a:r>
            <a:br/>
            <a:r>
              <a:t>      rel="stylesheet" media="print" onload="this.media='all'"&gt;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5669280"/>
            <a:ext cx="8531352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 b="1">
                <a:solidFill>
                  <a:srgbClr val="FF6600"/>
                </a:solidFill>
              </a:defRPr>
            </a:pPr>
            <a:r>
              <a:t>Impact: FCP improvement of 400-800ms • Better perceived performance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457200"/>
            <a:ext cx="103601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Watch the Magic Happen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10274" y="1828800"/>
            <a:ext cx="5168403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C8C8C8"/>
                </a:solidFill>
              </a:defRPr>
            </a:pPr>
            <a:r>
              <a:rPr dirty="0"/>
              <a:t>1. Here's the current dashboard—watch the metrics</a:t>
            </a:r>
          </a:p>
          <a:p>
            <a:pPr algn="ctr">
              <a:defRPr sz="1800">
                <a:solidFill>
                  <a:srgbClr val="C8C8C8"/>
                </a:solidFill>
              </a:defRPr>
            </a:pPr>
            <a:r>
              <a:rPr dirty="0"/>
              <a:t>2. I'll apply </a:t>
            </a:r>
            <a:r>
              <a:rPr dirty="0" err="1"/>
              <a:t>OnPush</a:t>
            </a:r>
            <a:r>
              <a:rPr dirty="0"/>
              <a:t> to just 3 components</a:t>
            </a:r>
          </a:p>
          <a:p>
            <a:pPr algn="ctr">
              <a:defRPr sz="1800">
                <a:solidFill>
                  <a:srgbClr val="C8C8C8"/>
                </a:solidFill>
              </a:defRPr>
            </a:pPr>
            <a:r>
              <a:rPr dirty="0"/>
              <a:t>3. Rebuild and re-run Lighthouse</a:t>
            </a:r>
          </a:p>
          <a:p>
            <a:pPr algn="ctr">
              <a:defRPr sz="1800">
                <a:solidFill>
                  <a:srgbClr val="C8C8C8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828800"/>
            <a:ext cx="10360152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Thank You for Your Time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657600"/>
            <a:ext cx="10360152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FF6600"/>
                </a:solidFill>
              </a:defRPr>
            </a:pPr>
            <a:r>
              <a:t>Let's make the web faster, one optimization at a time.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1330" y="919317"/>
            <a:ext cx="8531352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2000" b="1">
                <a:solidFill>
                  <a:srgbClr val="FF6600"/>
                </a:solidFill>
              </a:defRPr>
            </a:pPr>
            <a:r>
              <a:t>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6748" y="3063240"/>
            <a:ext cx="10360152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>
                <a:solidFill>
                  <a:srgbClr val="FFFFFF"/>
                </a:solidFill>
              </a:defRPr>
            </a:pPr>
            <a:r>
              <a:rPr dirty="0"/>
              <a:t>That's All You Have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5248" y="4227871"/>
            <a:ext cx="4723152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rPr dirty="0"/>
              <a:t>53% of users abandon if load &gt; 3 seconds</a:t>
            </a:r>
          </a:p>
          <a:p>
            <a:pPr algn="ctr">
              <a:defRPr sz="2000">
                <a:solidFill>
                  <a:srgbClr val="C8C8C8"/>
                </a:solidFill>
              </a:defRPr>
            </a:pPr>
            <a:r>
              <a:rPr lang="en-US" dirty="0"/>
              <a:t>5</a:t>
            </a:r>
            <a:r>
              <a:rPr dirty="0"/>
              <a:t>.47 MB initial bundle</a:t>
            </a:r>
          </a:p>
          <a:p>
            <a:pPr algn="ctr">
              <a:defRPr sz="2000">
                <a:solidFill>
                  <a:srgbClr val="C8C8C8"/>
                </a:solidFill>
              </a:defRPr>
            </a:pPr>
            <a:r>
              <a:rPr dirty="0"/>
              <a:t>Performance Score: 45/100</a:t>
            </a:r>
            <a:r>
              <a:rPr lang="en-US" dirty="0"/>
              <a:t> </a:t>
            </a:r>
          </a:p>
          <a:p>
            <a:pPr algn="ctr">
              <a:defRPr sz="2000">
                <a:solidFill>
                  <a:srgbClr val="C8C8C8"/>
                </a:solidFill>
              </a:defRPr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9FA0C-B0FC-3189-8BBC-C458DCC7C519}"/>
              </a:ext>
            </a:extLst>
          </p:cNvPr>
          <p:cNvSpPr txBox="1"/>
          <p:nvPr/>
        </p:nvSpPr>
        <p:spPr>
          <a:xfrm>
            <a:off x="5758529" y="600408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>
                <a:solidFill>
                  <a:srgbClr val="C8C8C8"/>
                </a:solidFill>
              </a:defRPr>
            </a:pPr>
            <a:r>
              <a:rPr lang="en-US" dirty="0"/>
              <a:t>Just like how Abhijeet wants the output form us after assigning a task.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007B2-A181-402B-3A83-65982932C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15" y="4208220"/>
            <a:ext cx="3945365" cy="1850651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What is a lighthouse ?</a:t>
            </a:r>
            <a:endParaRPr lang="en-IN" sz="3600" dirty="0"/>
          </a:p>
        </p:txBody>
      </p:sp>
      <p:pic>
        <p:nvPicPr>
          <p:cNvPr id="5" name="Picture 4" descr="A black and yellow toy object&#10;&#10;AI-generated content may be incorrect.">
            <a:extLst>
              <a:ext uri="{FF2B5EF4-FFF2-40B4-BE49-F238E27FC236}">
                <a16:creationId xmlns:a16="http://schemas.microsoft.com/office/drawing/2014/main" id="{C50627A8-38E7-9154-47A1-F65EE5BB0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00" y="643467"/>
            <a:ext cx="9587820" cy="30380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C375C-EC01-E3FC-7DC7-B4AC65B20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429" y="4208220"/>
            <a:ext cx="6428885" cy="185065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Clr>
                <a:srgbClr val="FDF71D"/>
              </a:buClr>
            </a:pPr>
            <a:r>
              <a:rPr lang="en-US" sz="1800"/>
              <a:t>Just a tool  to measure a performance of the website.</a:t>
            </a:r>
          </a:p>
          <a:p>
            <a:pPr>
              <a:lnSpc>
                <a:spcPct val="90000"/>
              </a:lnSpc>
              <a:buClr>
                <a:srgbClr val="FDF71D"/>
              </a:buClr>
            </a:pPr>
            <a:r>
              <a:rPr lang="en-IN" sz="1800"/>
              <a:t>How to access it :- </a:t>
            </a:r>
          </a:p>
          <a:p>
            <a:pPr>
              <a:lnSpc>
                <a:spcPct val="90000"/>
              </a:lnSpc>
              <a:buClr>
                <a:srgbClr val="FDF71D"/>
              </a:buClr>
            </a:pPr>
            <a:r>
              <a:rPr lang="en-IN" sz="1800"/>
              <a:t>1. on Developer tools</a:t>
            </a:r>
          </a:p>
          <a:p>
            <a:pPr>
              <a:lnSpc>
                <a:spcPct val="90000"/>
              </a:lnSpc>
              <a:buClr>
                <a:srgbClr val="FDF71D"/>
              </a:buClr>
            </a:pPr>
            <a:r>
              <a:rPr lang="en-IN" sz="1800"/>
              <a:t>2. chrome extensions</a:t>
            </a:r>
          </a:p>
          <a:p>
            <a:pPr>
              <a:lnSpc>
                <a:spcPct val="90000"/>
              </a:lnSpc>
              <a:buClr>
                <a:srgbClr val="FDF71D"/>
              </a:buClr>
            </a:pPr>
            <a:r>
              <a:rPr lang="en-IN" sz="1800"/>
              <a:t>3. Through terminal</a:t>
            </a:r>
          </a:p>
        </p:txBody>
      </p:sp>
    </p:spTree>
    <p:extLst>
      <p:ext uri="{BB962C8B-B14F-4D97-AF65-F5344CB8AC3E}">
        <p14:creationId xmlns:p14="http://schemas.microsoft.com/office/powerpoint/2010/main" val="230664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0336" y="4406537"/>
            <a:ext cx="9437575" cy="1088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  <a:defRPr sz="3600" b="1">
                <a:solidFill>
                  <a:srgbClr val="FFFFFF"/>
                </a:solidFill>
              </a:defRPr>
            </a:pPr>
            <a:r>
              <a:rPr lang="en-US" sz="48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Core web vitals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0" y="0"/>
            <a:ext cx="12188825" cy="4322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1C00EB-52DD-C523-EBD5-370DEC627C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639" r="-1" b="2879"/>
          <a:stretch>
            <a:fillRect/>
          </a:stretch>
        </p:blipFill>
        <p:spPr>
          <a:xfrm>
            <a:off x="20" y="-1"/>
            <a:ext cx="12195717" cy="42206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19B5DB-37AF-47AD-2CBA-4405C5CA7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00" y="643467"/>
            <a:ext cx="7891009" cy="3038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F6ADD-62D0-F4D0-0AF9-DFE7F8279497}"/>
              </a:ext>
            </a:extLst>
          </p:cNvPr>
          <p:cNvSpPr txBox="1"/>
          <p:nvPr/>
        </p:nvSpPr>
        <p:spPr>
          <a:xfrm>
            <a:off x="5138429" y="4208220"/>
            <a:ext cx="6428885" cy="1850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Bef>
                <a:spcPct val="20000"/>
              </a:spcBef>
              <a:spcAft>
                <a:spcPts val="600"/>
              </a:spcAft>
              <a:buClr>
                <a:srgbClr val="2B97FF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LCP :-  Time taken for the </a:t>
            </a:r>
            <a:r>
              <a:rPr lang="en-US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largest visible element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(like hero image, banner, or main text) to fully appear on the screen.</a:t>
            </a:r>
          </a:p>
        </p:txBody>
      </p:sp>
    </p:spTree>
    <p:extLst>
      <p:ext uri="{BB962C8B-B14F-4D97-AF65-F5344CB8AC3E}">
        <p14:creationId xmlns:p14="http://schemas.microsoft.com/office/powerpoint/2010/main" val="3235276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F53613-C669-3871-853D-91E7201D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57" y="3865978"/>
            <a:ext cx="3185036" cy="1979597"/>
          </a:xfrm>
        </p:spPr>
        <p:txBody>
          <a:bodyPr anchor="ctr">
            <a:normAutofit/>
          </a:bodyPr>
          <a:lstStyle/>
          <a:p>
            <a:pPr algn="r"/>
            <a:r>
              <a:rPr lang="en-US" sz="3600"/>
              <a:t>Optimizations</a:t>
            </a:r>
            <a:endParaRPr lang="en-IN" sz="3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DBA5AD-10C8-4C9E-A2E4-37834152A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175" y="773380"/>
            <a:ext cx="319956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6248A-BCF3-F448-613B-C705DEEEA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70" y="1489027"/>
            <a:ext cx="2718977" cy="13119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F67420-C2EF-496D-8511-54DA2D6E3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7652" y="773380"/>
            <a:ext cx="3199566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E6E07-1607-9204-C737-D8399D37B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887" y="1410957"/>
            <a:ext cx="2657097" cy="14680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926F8AF-45D6-46BD-B4AF-64E8AA687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5129" y="759482"/>
            <a:ext cx="3199566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3991524-FCE8-4D84-B96A-892716F1D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458" y="1472248"/>
            <a:ext cx="2702909" cy="131766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174B22-7C14-7792-6C5E-067626A45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998" y="3881658"/>
            <a:ext cx="6784623" cy="1909542"/>
          </a:xfrm>
        </p:spPr>
        <p:txBody>
          <a:bodyPr anchor="ctr">
            <a:normAutofit/>
          </a:bodyPr>
          <a:lstStyle/>
          <a:p>
            <a:r>
              <a:rPr lang="en-US"/>
              <a:t>Reduce resource load time</a:t>
            </a:r>
          </a:p>
          <a:p>
            <a:r>
              <a:rPr lang="en-US"/>
              <a:t>USE CDN </a:t>
            </a:r>
          </a:p>
          <a:p>
            <a:r>
              <a:rPr lang="en-US"/>
              <a:t>Blocking JS </a:t>
            </a:r>
          </a:p>
          <a:p>
            <a:r>
              <a:rPr lang="en-US"/>
              <a:t>Preloading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31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931AC2-0957-AD2D-3B1E-00E5B4FEA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097" y="609600"/>
            <a:ext cx="5843237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1900">
                <a:cs typeface="+mj-cs"/>
              </a:rPr>
              <a:t>FID :- Interactivity </a:t>
            </a:r>
            <a:br>
              <a:rPr lang="en-US" sz="1900">
                <a:cs typeface="+mj-cs"/>
              </a:rPr>
            </a:br>
            <a:r>
              <a:rPr lang="en-US" sz="1900">
                <a:cs typeface="+mj-cs"/>
              </a:rPr>
              <a:t>Time between a user’s first interaction (like click/tap) and when the browser responds.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7" y="1"/>
            <a:ext cx="4965403" cy="68580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988904-DA49-EBB4-0568-451248E8E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2650" y="2329686"/>
            <a:ext cx="4002150" cy="1730929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C5832EF8-7592-2DD8-1B08-D7CE9C61E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8097" y="1828801"/>
            <a:ext cx="5843238" cy="38660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spcBef>
                <a:spcPct val="20000"/>
              </a:spcBef>
              <a:spcAft>
                <a:spcPts val="600"/>
              </a:spcAft>
              <a:buClr>
                <a:srgbClr val="FEA204"/>
              </a:buClr>
              <a:buSzPct val="70000"/>
              <a:buFont typeface="Wingdings 2" charset="2"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Reduce heavy JavaScript.</a:t>
            </a:r>
          </a:p>
          <a:p>
            <a:pPr marL="0" marR="0" lvl="0" indent="-228600" fontAlgn="base">
              <a:spcBef>
                <a:spcPct val="20000"/>
              </a:spcBef>
              <a:spcAft>
                <a:spcPts val="600"/>
              </a:spcAft>
              <a:buClr>
                <a:srgbClr val="FEA204"/>
              </a:buClr>
              <a:buSzPct val="70000"/>
              <a:buFont typeface="Wingdings 2" charset="2"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Split long tasks.</a:t>
            </a:r>
          </a:p>
          <a:p>
            <a:pPr marL="0" marR="0" lvl="0" indent="-228600" fontAlgn="base">
              <a:spcBef>
                <a:spcPct val="20000"/>
              </a:spcBef>
              <a:spcAft>
                <a:spcPts val="600"/>
              </a:spcAft>
              <a:buClr>
                <a:srgbClr val="FEA204"/>
              </a:buClr>
              <a:buSzPct val="70000"/>
              <a:buFont typeface="Wingdings 2" charset="2"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Use lazy loading.</a:t>
            </a:r>
          </a:p>
        </p:txBody>
      </p:sp>
    </p:spTree>
    <p:extLst>
      <p:ext uri="{BB962C8B-B14F-4D97-AF65-F5344CB8AC3E}">
        <p14:creationId xmlns:p14="http://schemas.microsoft.com/office/powerpoint/2010/main" val="234219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714A-8044-14CD-481E-D9BBCD8AB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9133" y="371420"/>
            <a:ext cx="6991344" cy="1366705"/>
          </a:xfrm>
        </p:spPr>
        <p:txBody>
          <a:bodyPr>
            <a:normAutofit/>
          </a:bodyPr>
          <a:lstStyle/>
          <a:p>
            <a:r>
              <a:rPr lang="en-US" sz="2700" dirty="0"/>
              <a:t>Measures how much visible content shifts unexpectedly during page load</a:t>
            </a:r>
            <a:r>
              <a:rPr lang="en-US" sz="3600" dirty="0"/>
              <a:t>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0C8D-F7B0-2646-A8AF-5E1105373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FC0D38-D5F1-E2C6-14E7-CD1647CB0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646" y="2136339"/>
            <a:ext cx="257703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 width/height for images &amp; ads.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 injecting content above existing elements.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CSS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transform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animations instead of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top/left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Picture 26" descr="A screenshot of a computer">
            <a:extLst>
              <a:ext uri="{FF2B5EF4-FFF2-40B4-BE49-F238E27FC236}">
                <a16:creationId xmlns:a16="http://schemas.microsoft.com/office/drawing/2014/main" id="{A84AC5E6-CB5B-147C-B13C-7C83CCFC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805" y="2082472"/>
            <a:ext cx="6838797" cy="45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9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C474-828D-1D02-119C-E7682C383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I did on  my Angular Project.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2E8AC-9231-5E6E-E3A3-606D596CE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94400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779</TotalTime>
  <Words>623</Words>
  <Application>Microsoft Office PowerPoint</Application>
  <PresentationFormat>Custom</PresentationFormat>
  <Paragraphs>54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Unicode MS</vt:lpstr>
      <vt:lpstr>Calisto MT</vt:lpstr>
      <vt:lpstr>Wingdings 2</vt:lpstr>
      <vt:lpstr>Slate</vt:lpstr>
      <vt:lpstr>PowerPoint Presentation</vt:lpstr>
      <vt:lpstr>PowerPoint Presentation</vt:lpstr>
      <vt:lpstr>What is a lighthouse ?</vt:lpstr>
      <vt:lpstr>PowerPoint Presentation</vt:lpstr>
      <vt:lpstr>PowerPoint Presentation</vt:lpstr>
      <vt:lpstr>Optimizations</vt:lpstr>
      <vt:lpstr>FID :- Interactivity  Time between a user’s first interaction (like click/tap) and when the browser responds.</vt:lpstr>
      <vt:lpstr>Measures how much visible content shifts unexpectedly during page load.</vt:lpstr>
      <vt:lpstr>Changes I did on  my Angular Project.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Riya Pandey</cp:lastModifiedBy>
  <cp:revision>3</cp:revision>
  <dcterms:created xsi:type="dcterms:W3CDTF">2013-01-27T09:14:16Z</dcterms:created>
  <dcterms:modified xsi:type="dcterms:W3CDTF">2025-10-24T03:46:23Z</dcterms:modified>
  <cp:category/>
</cp:coreProperties>
</file>